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598" r:id="rId3"/>
    <p:sldId id="425" r:id="rId4"/>
    <p:sldId id="645" r:id="rId6"/>
    <p:sldId id="646" r:id="rId7"/>
    <p:sldId id="647" r:id="rId8"/>
    <p:sldId id="648" r:id="rId9"/>
    <p:sldId id="649" r:id="rId10"/>
    <p:sldId id="665" r:id="rId11"/>
    <p:sldId id="650" r:id="rId12"/>
    <p:sldId id="681" r:id="rId13"/>
    <p:sldId id="682" r:id="rId14"/>
    <p:sldId id="683" r:id="rId15"/>
    <p:sldId id="684" r:id="rId16"/>
    <p:sldId id="686" r:id="rId17"/>
    <p:sldId id="685" r:id="rId18"/>
    <p:sldId id="687" r:id="rId19"/>
    <p:sldId id="651" r:id="rId20"/>
    <p:sldId id="688" r:id="rId21"/>
    <p:sldId id="652" r:id="rId22"/>
  </p:sldIdLst>
  <p:sldSz cx="9144000" cy="5143500" type="screen16x9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6" userDrawn="1">
          <p15:clr>
            <a:srgbClr val="A4A3A4"/>
          </p15:clr>
        </p15:guide>
        <p15:guide id="2" orient="horz" pos="15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607D"/>
    <a:srgbClr val="427194"/>
    <a:srgbClr val="000000"/>
    <a:srgbClr val="4B7FA7"/>
    <a:srgbClr val="2B3340"/>
    <a:srgbClr val="1B6A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howGuides="1">
      <p:cViewPr varScale="1">
        <p:scale>
          <a:sx n="128" d="100"/>
          <a:sy n="128" d="100"/>
        </p:scale>
        <p:origin x="91" y="134"/>
      </p:cViewPr>
      <p:guideLst>
        <p:guide pos="2886"/>
        <p:guide orient="horz" pos="15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0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8AADD754-F49E-4351-AAFE-19D83F43501C}" type="datetimeFigureOut">
              <a:rPr lang="en-US" smtClean="0"/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</a:defRPr>
            </a:lvl1pPr>
          </a:lstStyle>
          <a:p>
            <a:fld id="{B78F6036-E835-44CB-A25A-34C755DFD5D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84C95-AC36-47D7-BA46-D13F2CF6C509}" type="slidenum">
              <a:rPr lang="ru-RU" smtClean="0"/>
            </a:fld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 sz="790" baseline="0"/>
            </a:lvl1pPr>
          </a:lstStyle>
          <a:p>
            <a:r>
              <a:rPr lang="en-US" dirty="0"/>
              <a:t>Drag / Drop / Send to Back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bg>
      <p:bgPr>
        <a:gradFill>
          <a:gsLst>
            <a:gs pos="0">
              <a:srgbClr val="26272A"/>
            </a:gs>
            <a:gs pos="80000">
              <a:srgbClr val="051325"/>
            </a:gs>
          </a:gsLst>
          <a:lin ang="18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03"/>
          <p:cNvSpPr>
            <a:spLocks noGrp="1"/>
          </p:cNvSpPr>
          <p:nvPr>
            <p:ph type="pic" sz="quarter" idx="10"/>
          </p:nvPr>
        </p:nvSpPr>
        <p:spPr>
          <a:xfrm>
            <a:off x="1105893" y="1908313"/>
            <a:ext cx="3161308" cy="1961985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9144000" cy="51435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2052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2055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DC0C9E-11B5-41B7-A888-5E12DD118C8D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2056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dirty="0"/>
          </a:p>
        </p:txBody>
      </p:sp>
      <p:sp>
        <p:nvSpPr>
          <p:cNvPr id="2057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900">
                <a:solidFill>
                  <a:srgbClr val="898989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795631-8A66-4FD6-A585-54B2D6F553F3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5pPr>
      <a:lvl6pPr marL="3429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6pPr>
      <a:lvl7pPr marL="6858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7pPr>
      <a:lvl8pPr marL="10287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8pPr>
      <a:lvl9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微软雅黑 Light" panose="020B0502040204020203" pitchFamily="2" charset="-122"/>
          <a:ea typeface="微软雅黑 Light" panose="020B0502040204020203" pitchFamily="2" charset="-122"/>
        </a:defRPr>
      </a:lvl9pPr>
    </p:titleStyle>
    <p:bodyStyle>
      <a:lvl1pPr marL="171450" indent="-171450" algn="l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6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9.xml"/><Relationship Id="rId4" Type="http://schemas.openxmlformats.org/officeDocument/2006/relationships/image" Target="../media/image45.png"/><Relationship Id="rId3" Type="http://schemas.openxmlformats.org/officeDocument/2006/relationships/tags" Target="../tags/tag8.xml"/><Relationship Id="rId2" Type="http://schemas.openxmlformats.org/officeDocument/2006/relationships/image" Target="../media/image44.png"/><Relationship Id="rId1" Type="http://schemas.openxmlformats.org/officeDocument/2006/relationships/tags" Target="../tags/tag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5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pn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占位符 2"/>
          <p:cNvPicPr>
            <a:picLocks noGrp="1" noChangeAspect="1"/>
          </p:cNvPicPr>
          <p:nvPr>
            <p:ph type="pic" sz="quarter" idx="13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  <p:sp>
        <p:nvSpPr>
          <p:cNvPr id="9" name="矩形 8"/>
          <p:cNvSpPr/>
          <p:nvPr/>
        </p:nvSpPr>
        <p:spPr>
          <a:xfrm>
            <a:off x="6019800" y="3714750"/>
            <a:ext cx="1440160" cy="27019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75" dirty="0">
                <a:solidFill>
                  <a:srgbClr val="FFFFFF"/>
                </a:solidFill>
                <a:cs typeface="+mn-ea"/>
                <a:sym typeface="+mn-lt"/>
              </a:rPr>
              <a:t>汇报人：王浥榕，</a:t>
            </a:r>
            <a:r>
              <a:rPr lang="zh-CN" altLang="en-US" sz="675" dirty="0">
                <a:solidFill>
                  <a:srgbClr val="FFFFFF"/>
                </a:solidFill>
                <a:cs typeface="+mn-ea"/>
                <a:sym typeface="+mn-lt"/>
              </a:rPr>
              <a:t>朱绪康</a:t>
            </a:r>
            <a:endParaRPr lang="zh-CN" altLang="en-US" sz="675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5682540" y="1657221"/>
            <a:ext cx="2101979" cy="110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dist">
              <a:buFont typeface="Arial" panose="020B0604020202020204" pitchFamily="34" charset="0"/>
              <a:buNone/>
            </a:pPr>
            <a:r>
              <a:rPr lang="zh-CN" altLang="en-US" sz="3600" b="1" cap="all" dirty="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+mn-lt"/>
              </a:rPr>
              <a:t>禅定空间开发汇报</a:t>
            </a:r>
            <a:endParaRPr lang="zh-CN" altLang="en-US" sz="3600" b="1" cap="all" dirty="0">
              <a:solidFill>
                <a:srgbClr val="FFFFFF"/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43600" y="3110230"/>
            <a:ext cx="166370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600" dirty="0">
                <a:solidFill>
                  <a:srgbClr val="FFFFFF"/>
                </a:solidFill>
                <a:cs typeface="+mn-ea"/>
                <a:sym typeface="+mn-lt"/>
              </a:rPr>
              <a:t>移动计算方向专业实践</a:t>
            </a:r>
            <a:endParaRPr lang="zh-CN" altLang="en-US" sz="600" dirty="0">
              <a:solidFill>
                <a:srgbClr val="FFFFFF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0" grpId="1" bldLvl="0" animBg="1"/>
      <p:bldP spid="11" grpId="0"/>
      <p:bldP spid="1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Function implementation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六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功能实现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768350" y="1352550"/>
            <a:ext cx="1638300" cy="2903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2695575" y="1352550"/>
            <a:ext cx="1638300" cy="2903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4724400" y="1352550"/>
            <a:ext cx="1638300" cy="2903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6753225" y="1352550"/>
            <a:ext cx="1638300" cy="2903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Function implementation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六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功能实现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-21474825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852805"/>
            <a:ext cx="3791585" cy="418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4724400" y="1352550"/>
            <a:ext cx="1638300" cy="2903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3"/>
          <a:stretch>
            <a:fillRect/>
          </a:stretch>
        </p:blipFill>
        <p:spPr>
          <a:xfrm>
            <a:off x="6705600" y="1352550"/>
            <a:ext cx="1638300" cy="29032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Function implementation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六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功能实现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-2147482600"/>
          <p:cNvPicPr>
            <a:picLocks noChangeAspect="1"/>
          </p:cNvPicPr>
          <p:nvPr/>
        </p:nvPicPr>
        <p:blipFill>
          <a:blip r:embed="rId1"/>
          <a:srcRect l="10787"/>
          <a:stretch>
            <a:fillRect/>
          </a:stretch>
        </p:blipFill>
        <p:spPr>
          <a:xfrm>
            <a:off x="1524000" y="1200150"/>
            <a:ext cx="2520950" cy="3261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99"/>
          <p:cNvPicPr>
            <a:picLocks noChangeAspect="1"/>
          </p:cNvPicPr>
          <p:nvPr/>
        </p:nvPicPr>
        <p:blipFill>
          <a:blip r:embed="rId2"/>
          <a:srcRect t="8197" b="5738"/>
          <a:stretch>
            <a:fillRect/>
          </a:stretch>
        </p:blipFill>
        <p:spPr>
          <a:xfrm>
            <a:off x="4114800" y="1184910"/>
            <a:ext cx="3152140" cy="3200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0883" y="1047750"/>
            <a:ext cx="2045335" cy="3632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5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88" y="1047750"/>
            <a:ext cx="2045335" cy="3632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Function implementation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六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功能实现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wp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0" y="971550"/>
            <a:ext cx="2042160" cy="3634740"/>
          </a:xfrm>
          <a:prstGeom prst="rect">
            <a:avLst/>
          </a:prstGeom>
        </p:spPr>
      </p:pic>
      <p:pic>
        <p:nvPicPr>
          <p:cNvPr id="4" name="图片 3" descr="wps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971550"/>
            <a:ext cx="2042160" cy="3634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809750"/>
            <a:ext cx="3489960" cy="2385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8600" y="1123950"/>
            <a:ext cx="30168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利用以往学习的知识，自制9 - Patch图片</a:t>
            </a:r>
            <a:endParaRPr lang="zh-CN" altLang="en-US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Function implementation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六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功能实现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76200" y="1428750"/>
            <a:ext cx="449580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/>
              <a:t>自定义导航栏</a:t>
            </a:r>
            <a:endParaRPr lang="zh-CN" altLang="en-US" sz="1400" b="1"/>
          </a:p>
          <a:p>
            <a:pPr>
              <a:lnSpc>
                <a:spcPct val="150000"/>
              </a:lnSpc>
            </a:pPr>
            <a:r>
              <a:rPr lang="zh-CN" altLang="en-US" sz="1400"/>
              <a:t>优点：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1. 提供了简单易用的接口，方便开发者在Android应用中自定义状态栏样式。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2. 良好地封装了状态栏设置的逻辑，避免了代码重复和冗余。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缺点：</a:t>
            </a:r>
            <a:endParaRPr lang="zh-CN" altLang="en-US" sz="1400"/>
          </a:p>
          <a:p>
            <a:pPr>
              <a:lnSpc>
                <a:spcPct val="150000"/>
              </a:lnSpc>
            </a:pPr>
            <a:r>
              <a:rPr lang="zh-CN" altLang="en-US" sz="1400"/>
              <a:t>1. 只考虑了Android 5.0及以上版本的情况，对于较低版本的兼容性可能有限。</a:t>
            </a:r>
            <a:endParaRPr lang="zh-CN" altLang="en-US" sz="1400"/>
          </a:p>
        </p:txBody>
      </p:sp>
      <p:pic>
        <p:nvPicPr>
          <p:cNvPr id="4" name="图片 3" descr="image-202406112355342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8200" y="3790950"/>
            <a:ext cx="3966845" cy="776605"/>
          </a:xfrm>
          <a:prstGeom prst="rect">
            <a:avLst/>
          </a:prstGeom>
        </p:spPr>
      </p:pic>
      <p:pic>
        <p:nvPicPr>
          <p:cNvPr id="5" name="图片 4" descr="image-202406112357347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276350"/>
            <a:ext cx="3997960" cy="975995"/>
          </a:xfrm>
          <a:prstGeom prst="rect">
            <a:avLst/>
          </a:prstGeom>
        </p:spPr>
      </p:pic>
      <p:sp>
        <p:nvSpPr>
          <p:cNvPr id="138" name="Freeform 17"/>
          <p:cNvSpPr/>
          <p:nvPr>
            <p:custDataLst>
              <p:tags r:id="rId3"/>
            </p:custDataLst>
          </p:nvPr>
        </p:nvSpPr>
        <p:spPr>
          <a:xfrm rot="5400000">
            <a:off x="6040120" y="2732405"/>
            <a:ext cx="1214120" cy="587375"/>
          </a:xfrm>
          <a:custGeom>
            <a:avLst/>
            <a:gdLst>
              <a:gd name="connsiteX0" fmla="*/ 0 w 5800801"/>
              <a:gd name="connsiteY0" fmla="*/ 0 h 2320320"/>
              <a:gd name="connsiteX1" fmla="*/ 4640641 w 5800801"/>
              <a:gd name="connsiteY1" fmla="*/ 0 h 2320320"/>
              <a:gd name="connsiteX2" fmla="*/ 5800801 w 5800801"/>
              <a:gd name="connsiteY2" fmla="*/ 1160160 h 2320320"/>
              <a:gd name="connsiteX3" fmla="*/ 4640641 w 5800801"/>
              <a:gd name="connsiteY3" fmla="*/ 2320320 h 2320320"/>
              <a:gd name="connsiteX4" fmla="*/ 0 w 5800801"/>
              <a:gd name="connsiteY4" fmla="*/ 2320320 h 2320320"/>
              <a:gd name="connsiteX5" fmla="*/ 1160160 w 5800801"/>
              <a:gd name="connsiteY5" fmla="*/ 1160160 h 2320320"/>
              <a:gd name="connsiteX6" fmla="*/ 0 w 5800801"/>
              <a:gd name="connsiteY6" fmla="*/ 0 h 232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0801" h="2320320">
                <a:moveTo>
                  <a:pt x="0" y="0"/>
                </a:moveTo>
                <a:lnTo>
                  <a:pt x="4640641" y="0"/>
                </a:lnTo>
                <a:lnTo>
                  <a:pt x="5800801" y="1160160"/>
                </a:lnTo>
                <a:lnTo>
                  <a:pt x="4640641" y="2320320"/>
                </a:lnTo>
                <a:lnTo>
                  <a:pt x="0" y="2320320"/>
                </a:lnTo>
                <a:lnTo>
                  <a:pt x="1160160" y="1160160"/>
                </a:lnTo>
                <a:lnTo>
                  <a:pt x="0" y="0"/>
                </a:lnTo>
                <a:close/>
              </a:path>
            </a:pathLst>
          </a:custGeom>
          <a:solidFill>
            <a:srgbClr val="09607D"/>
          </a:solidFill>
          <a:ln>
            <a:noFill/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2501" tIns="32500" rIns="467501" bIns="32500" numCol="1" spcCol="1270" anchor="ctr" anchorCtr="0">
            <a:noAutofit/>
          </a:bodyPr>
          <a:lstStyle/>
          <a:p>
            <a:pPr algn="ctr" defTabSz="10833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AU" sz="2435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Function implementation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六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功能实现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76200" y="1398270"/>
            <a:ext cx="441769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/>
              <a:t>自定义</a:t>
            </a:r>
            <a:r>
              <a:rPr lang="en-US" altLang="zh-CN" sz="1400" b="1" dirty="0"/>
              <a:t>dialog</a:t>
            </a:r>
            <a:endParaRPr lang="zh-CN" altLang="en-US" sz="1400" b="1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主要步骤：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1.</a:t>
            </a:r>
            <a:r>
              <a:rPr lang="zh-CN" altLang="en-US" sz="1400" dirty="0"/>
              <a:t>构造函数（继承Dialog类）：接受Context对象、标题、消息内容和一个回调函数作为参数。在初始化时，设置了Dialog的样式、内容和背景，以及初始化了标题、消息和确认按钮的控件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2.</a:t>
            </a:r>
            <a:r>
              <a:rPr lang="zh-CN" altLang="en-US" sz="1400" dirty="0"/>
              <a:t>初始化控件：通过findViewById方法获取Dialog布局中的TextView和Button控件，并设置它们的初始值。</a:t>
            </a:r>
            <a:endParaRPr lang="zh-CN" altLang="en-US" sz="1400" dirty="0"/>
          </a:p>
          <a:p>
            <a:pPr>
              <a:lnSpc>
                <a:spcPct val="150000"/>
              </a:lnSpc>
            </a:pPr>
            <a:r>
              <a:rPr lang="en-US" altLang="zh-CN" sz="1400" dirty="0"/>
              <a:t>3.</a:t>
            </a:r>
            <a:r>
              <a:rPr lang="zh-CN" altLang="en-US" sz="1400" dirty="0"/>
              <a:t>设置点击事件：为确认按钮设置了点击事件，点击按钮时执行传入的回调函数fun1，然后关闭对话框。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48200" y="949325"/>
            <a:ext cx="4305300" cy="1219200"/>
          </a:xfrm>
          <a:prstGeom prst="rect">
            <a:avLst/>
          </a:prstGeom>
        </p:spPr>
      </p:pic>
      <p:pic>
        <p:nvPicPr>
          <p:cNvPr id="5" name="图片 4" descr="image-2024061200024357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6400" y="3105150"/>
            <a:ext cx="1932940" cy="1972310"/>
          </a:xfrm>
          <a:prstGeom prst="rect">
            <a:avLst/>
          </a:prstGeom>
        </p:spPr>
      </p:pic>
      <p:sp>
        <p:nvSpPr>
          <p:cNvPr id="138" name="Freeform 17"/>
          <p:cNvSpPr/>
          <p:nvPr>
            <p:custDataLst>
              <p:tags r:id="rId5"/>
            </p:custDataLst>
          </p:nvPr>
        </p:nvSpPr>
        <p:spPr>
          <a:xfrm rot="5400000">
            <a:off x="6010910" y="2481580"/>
            <a:ext cx="1214120" cy="587375"/>
          </a:xfrm>
          <a:custGeom>
            <a:avLst/>
            <a:gdLst>
              <a:gd name="connsiteX0" fmla="*/ 0 w 5800801"/>
              <a:gd name="connsiteY0" fmla="*/ 0 h 2320320"/>
              <a:gd name="connsiteX1" fmla="*/ 4640641 w 5800801"/>
              <a:gd name="connsiteY1" fmla="*/ 0 h 2320320"/>
              <a:gd name="connsiteX2" fmla="*/ 5800801 w 5800801"/>
              <a:gd name="connsiteY2" fmla="*/ 1160160 h 2320320"/>
              <a:gd name="connsiteX3" fmla="*/ 4640641 w 5800801"/>
              <a:gd name="connsiteY3" fmla="*/ 2320320 h 2320320"/>
              <a:gd name="connsiteX4" fmla="*/ 0 w 5800801"/>
              <a:gd name="connsiteY4" fmla="*/ 2320320 h 2320320"/>
              <a:gd name="connsiteX5" fmla="*/ 1160160 w 5800801"/>
              <a:gd name="connsiteY5" fmla="*/ 1160160 h 2320320"/>
              <a:gd name="connsiteX6" fmla="*/ 0 w 5800801"/>
              <a:gd name="connsiteY6" fmla="*/ 0 h 232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00801" h="2320320">
                <a:moveTo>
                  <a:pt x="0" y="0"/>
                </a:moveTo>
                <a:lnTo>
                  <a:pt x="4640641" y="0"/>
                </a:lnTo>
                <a:lnTo>
                  <a:pt x="5800801" y="1160160"/>
                </a:lnTo>
                <a:lnTo>
                  <a:pt x="4640641" y="2320320"/>
                </a:lnTo>
                <a:lnTo>
                  <a:pt x="0" y="2320320"/>
                </a:lnTo>
                <a:lnTo>
                  <a:pt x="1160160" y="1160160"/>
                </a:lnTo>
                <a:lnTo>
                  <a:pt x="0" y="0"/>
                </a:lnTo>
                <a:close/>
              </a:path>
            </a:pathLst>
          </a:custGeom>
          <a:solidFill>
            <a:srgbClr val="09607D"/>
          </a:solidFill>
          <a:ln>
            <a:noFill/>
          </a:ln>
          <a:effectLst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32501" tIns="32500" rIns="467501" bIns="32500" numCol="1" spcCol="1270" anchor="ctr" anchorCtr="0">
            <a:noAutofit/>
          </a:bodyPr>
          <a:lstStyle/>
          <a:p>
            <a:pPr algn="ctr" defTabSz="108331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AU" sz="2435">
              <a:solidFill>
                <a:prstClr val="white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Function implementation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六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功能实现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366" y="1265417"/>
            <a:ext cx="5821634" cy="36385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0977" y="752887"/>
            <a:ext cx="4572000" cy="4630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i="0" dirty="0">
                <a:effectLst/>
                <a:highlight>
                  <a:srgbClr val="FFFFFF"/>
                </a:highlight>
                <a:latin typeface="-apple-system"/>
              </a:rPr>
              <a:t>查询当前登录用户的所有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-apple-system"/>
              </a:rPr>
              <a:t>flower</a:t>
            </a:r>
            <a:endParaRPr lang="zh-CN" altLang="en-US" sz="1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Testing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七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系统测试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428750"/>
            <a:ext cx="7962900" cy="14528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r="16029"/>
          <a:stretch>
            <a:fillRect/>
          </a:stretch>
        </p:blipFill>
        <p:spPr>
          <a:xfrm>
            <a:off x="342900" y="3028950"/>
            <a:ext cx="8077200" cy="16021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71855"/>
            <a:ext cx="8340090" cy="375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Testing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七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系统测试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20" y="1155439"/>
            <a:ext cx="7311760" cy="3476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System deployment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八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.系统部署</a:t>
            </a:r>
            <a:endParaRPr lang="en-US" altLang="zh-CN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86" y="1104639"/>
            <a:ext cx="7152027" cy="38367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0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818" y="1765048"/>
            <a:ext cx="4136618" cy="2373815"/>
          </a:xfrm>
          <a:prstGeom prst="rect">
            <a:avLst/>
          </a:prstGeom>
        </p:spPr>
      </p:pic>
      <p:grpSp>
        <p:nvGrpSpPr>
          <p:cNvPr id="2" name="01"/>
          <p:cNvGrpSpPr/>
          <p:nvPr/>
        </p:nvGrpSpPr>
        <p:grpSpPr>
          <a:xfrm>
            <a:off x="5204314" y="2997181"/>
            <a:ext cx="510347" cy="456769"/>
            <a:chOff x="6939084" y="3996241"/>
            <a:chExt cx="680463" cy="609025"/>
          </a:xfrm>
        </p:grpSpPr>
        <p:sp>
          <p:nvSpPr>
            <p:cNvPr id="10" name="0 9"/>
            <p:cNvSpPr/>
            <p:nvPr/>
          </p:nvSpPr>
          <p:spPr>
            <a:xfrm>
              <a:off x="6939084" y="3996241"/>
              <a:ext cx="514350" cy="51435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00"/>
            <p:cNvSpPr/>
            <p:nvPr/>
          </p:nvSpPr>
          <p:spPr>
            <a:xfrm>
              <a:off x="7105197" y="4090916"/>
              <a:ext cx="514350" cy="51435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3" name="0 11"/>
          <p:cNvSpPr txBox="1"/>
          <p:nvPr/>
        </p:nvSpPr>
        <p:spPr>
          <a:xfrm>
            <a:off x="5847417" y="3031736"/>
            <a:ext cx="2406246" cy="5344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帮助备考学生放下手机</a:t>
            </a:r>
            <a:endParaRPr lang="en-US" sz="9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 SemiBold" panose="02000000000000000000" pitchFamily="2" charset="0"/>
              <a:sym typeface="Arial" panose="020B0604020202020204" pitchFamily="34" charset="0"/>
            </a:endParaRPr>
          </a:p>
          <a:p>
            <a:pPr>
              <a:lnSpc>
                <a:spcPts val="1350"/>
              </a:lnSpc>
            </a:pPr>
            <a:r>
              <a:rPr lang="en-US" sz="825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激励备考学子远离手机干扰，专心致志投入学习</a:t>
            </a:r>
            <a:endParaRPr lang="en-US" sz="825" kern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grpSp>
        <p:nvGrpSpPr>
          <p:cNvPr id="3" name="0 2"/>
          <p:cNvGrpSpPr/>
          <p:nvPr/>
        </p:nvGrpSpPr>
        <p:grpSpPr>
          <a:xfrm>
            <a:off x="5204314" y="3807518"/>
            <a:ext cx="510347" cy="456769"/>
            <a:chOff x="6939084" y="5076690"/>
            <a:chExt cx="680463" cy="609025"/>
          </a:xfrm>
        </p:grpSpPr>
        <p:sp>
          <p:nvSpPr>
            <p:cNvPr id="14" name="013"/>
            <p:cNvSpPr/>
            <p:nvPr/>
          </p:nvSpPr>
          <p:spPr>
            <a:xfrm>
              <a:off x="6939084" y="5076690"/>
              <a:ext cx="514350" cy="514350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04"/>
            <p:cNvSpPr/>
            <p:nvPr/>
          </p:nvSpPr>
          <p:spPr>
            <a:xfrm>
              <a:off x="7105197" y="5171365"/>
              <a:ext cx="514350" cy="51435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sz="135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0 11"/>
          <p:cNvSpPr txBox="1"/>
          <p:nvPr/>
        </p:nvSpPr>
        <p:spPr>
          <a:xfrm>
            <a:off x="5847417" y="3842073"/>
            <a:ext cx="2406246" cy="5344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 SemiBold" panose="02000000000000000000" pitchFamily="2" charset="0"/>
                <a:sym typeface="Arial" panose="020B0604020202020204" pitchFamily="34" charset="0"/>
              </a:rPr>
              <a:t>找个适合自己的学习搭子</a:t>
            </a:r>
            <a:endParaRPr lang="zh-CN" altLang="en-US" sz="9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 SemiBold" panose="02000000000000000000" pitchFamily="2" charset="0"/>
              <a:sym typeface="Arial" panose="020B0604020202020204" pitchFamily="34" charset="0"/>
            </a:endParaRPr>
          </a:p>
          <a:p>
            <a:r>
              <a:rPr lang="en-US" sz="825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Poppins" panose="02000000000000000000" pitchFamily="2" charset="0"/>
                <a:sym typeface="Arial" panose="020B0604020202020204" pitchFamily="34" charset="0"/>
              </a:rPr>
              <a:t>寻觅一位学习伙伴，共同探索知识的海洋</a:t>
            </a:r>
            <a:endParaRPr lang="en-US" sz="825" kern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Poppins" panose="02000000000000000000" pitchFamily="2" charset="0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5123529" y="1652764"/>
            <a:ext cx="2961693" cy="1105303"/>
            <a:chOff x="2986687" y="581394"/>
            <a:chExt cx="3044716" cy="1105461"/>
          </a:xfrm>
        </p:grpSpPr>
        <p:sp>
          <p:nvSpPr>
            <p:cNvPr id="19" name="文本框 66"/>
            <p:cNvSpPr txBox="1">
              <a:spLocks noChangeArrowheads="1"/>
            </p:cNvSpPr>
            <p:nvPr/>
          </p:nvSpPr>
          <p:spPr bwMode="auto">
            <a:xfrm>
              <a:off x="2989864" y="1226414"/>
              <a:ext cx="3041539" cy="460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6858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sz="800">
                  <a:solidFill>
                    <a:srgbClr val="7F7F7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低头族现象普遍影响效率健康，专注学习软件助力提升学习成效，保护身心健康，缓解心理压力。</a:t>
              </a:r>
              <a:endParaRPr sz="800">
                <a:solidFill>
                  <a:srgbClr val="7F7F7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文本框 13"/>
            <p:cNvSpPr txBox="1">
              <a:spLocks noChangeArrowheads="1"/>
            </p:cNvSpPr>
            <p:nvPr/>
          </p:nvSpPr>
          <p:spPr bwMode="auto">
            <a:xfrm>
              <a:off x="2986687" y="581394"/>
              <a:ext cx="2538088" cy="3683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defTabSz="914400" fontAlgn="base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prstClr val="black">
                      <a:lumMod val="75000"/>
                      <a:lumOff val="25000"/>
                    </a:prstClr>
                  </a:solidFill>
                  <a:cs typeface="+mn-ea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8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为什么要做这个项目？</a:t>
              </a:r>
              <a:endPara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文本框 66"/>
            <p:cNvSpPr txBox="1">
              <a:spLocks noChangeArrowheads="1"/>
            </p:cNvSpPr>
            <p:nvPr/>
          </p:nvSpPr>
          <p:spPr bwMode="auto">
            <a:xfrm>
              <a:off x="2989860" y="880115"/>
              <a:ext cx="1801077" cy="212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79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Why do we need to do this project?</a:t>
              </a:r>
              <a:endParaRPr lang="en-US" altLang="zh-CN" sz="79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083475" y="1138358"/>
              <a:ext cx="28719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4020895" y="669541"/>
            <a:ext cx="10902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 Introduction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一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项目介绍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占位符 5" descr="图片1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1134110" y="1908175"/>
            <a:ext cx="3114000" cy="1987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020895" y="669541"/>
            <a:ext cx="10902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Project Introduction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一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项目介绍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"/>
          <p:cNvPicPr>
            <a:picLocks noChangeAspect="1" noChangeArrowheads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35" y="819150"/>
            <a:ext cx="5029200" cy="417893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2" name="直接连接符 31"/>
          <p:cNvCxnSpPr/>
          <p:nvPr>
            <p:custDataLst>
              <p:tags r:id="rId2"/>
            </p:custDataLst>
          </p:nvPr>
        </p:nvCxnSpPr>
        <p:spPr>
          <a:xfrm>
            <a:off x="5741035" y="1634295"/>
            <a:ext cx="2847975" cy="0"/>
          </a:xfrm>
          <a:prstGeom prst="line">
            <a:avLst/>
          </a:prstGeom>
          <a:noFill/>
          <a:ln w="28575" cap="flat" cmpd="sng" algn="ctr">
            <a:gradFill>
              <a:gsLst>
                <a:gs pos="0">
                  <a:srgbClr val="4874CB">
                    <a:lumMod val="5000"/>
                    <a:lumOff val="95000"/>
                  </a:srgbClr>
                </a:gs>
                <a:gs pos="83000">
                  <a:srgbClr val="4874CB">
                    <a:lumMod val="45000"/>
                    <a:lumOff val="55000"/>
                  </a:srgbClr>
                </a:gs>
                <a:gs pos="100000">
                  <a:srgbClr val="4874CB">
                    <a:lumMod val="30000"/>
                    <a:lumOff val="70000"/>
                  </a:srgbClr>
                </a:gs>
              </a:gsLst>
              <a:lin ang="5400000" scaled="1"/>
            </a:gradFill>
            <a:prstDash val="sysDot"/>
            <a:miter lim="800000"/>
          </a:ln>
          <a:effectLst/>
        </p:spPr>
      </p:cxnSp>
      <p:sp>
        <p:nvSpPr>
          <p:cNvPr id="34" name="文本框 33"/>
          <p:cNvSpPr txBox="1"/>
          <p:nvPr>
            <p:custDataLst>
              <p:tags r:id="rId3"/>
            </p:custDataLst>
          </p:nvPr>
        </p:nvSpPr>
        <p:spPr>
          <a:xfrm>
            <a:off x="6096635" y="1220470"/>
            <a:ext cx="14928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874CB"/>
                </a:solidFill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</a:rPr>
              <a:t>王浥榕</a:t>
            </a:r>
            <a:endParaRPr lang="zh-CN" altLang="en-US" b="1" dirty="0">
              <a:solidFill>
                <a:srgbClr val="4874CB"/>
              </a:solidFill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</a:endParaRPr>
          </a:p>
        </p:txBody>
      </p:sp>
      <p:pic>
        <p:nvPicPr>
          <p:cNvPr id="35" name="图片 34" descr="头像-男六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0" y="1200030"/>
            <a:ext cx="1440000" cy="1439545"/>
          </a:xfrm>
          <a:prstGeom prst="rect">
            <a:avLst/>
          </a:prstGeom>
        </p:spPr>
      </p:pic>
      <p:sp>
        <p:nvSpPr>
          <p:cNvPr id="37" name="六边形 75"/>
          <p:cNvSpPr/>
          <p:nvPr/>
        </p:nvSpPr>
        <p:spPr>
          <a:xfrm>
            <a:off x="6049595" y="1718310"/>
            <a:ext cx="2746375" cy="272415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dist="50800" dir="5400000" sx="95000" sy="95000" algn="t" rotWithShape="0">
              <a:srgbClr val="638AC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rPr>
              <a:t>负责制定计划并分配任务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华文中宋" panose="02010600040101010101" charset="-122"/>
            </a:endParaRPr>
          </a:p>
        </p:txBody>
      </p:sp>
      <p:sp>
        <p:nvSpPr>
          <p:cNvPr id="39" name="六边形 75"/>
          <p:cNvSpPr/>
          <p:nvPr/>
        </p:nvSpPr>
        <p:spPr>
          <a:xfrm>
            <a:off x="6049595" y="2035175"/>
            <a:ext cx="2746375" cy="272415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dist="50800" dir="5400000" sx="95000" sy="95000" algn="t" rotWithShape="0">
              <a:srgbClr val="638AC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ysClr val="windowText" lastClr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rPr>
              <a:t>负责</a:t>
            </a:r>
            <a:r>
              <a:rPr lang="en-US" altLang="zh-CN" sz="1400" dirty="0">
                <a:solidFill>
                  <a:sysClr val="windowText" lastClr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rPr>
              <a:t>android</a:t>
            </a:r>
            <a:r>
              <a:rPr lang="zh-CN" altLang="en-US" sz="1400" dirty="0">
                <a:solidFill>
                  <a:sysClr val="windowText" lastClr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rPr>
              <a:t>端开发</a:t>
            </a:r>
            <a:endParaRPr lang="zh-CN" altLang="en-US" sz="1400" dirty="0">
              <a:solidFill>
                <a:sysClr val="windowText" lastClr="0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华文中宋" panose="02010600040101010101" charset="-122"/>
            </a:endParaRPr>
          </a:p>
        </p:txBody>
      </p:sp>
      <p:sp>
        <p:nvSpPr>
          <p:cNvPr id="40" name="六边形 75"/>
          <p:cNvSpPr/>
          <p:nvPr/>
        </p:nvSpPr>
        <p:spPr>
          <a:xfrm>
            <a:off x="6049595" y="2363470"/>
            <a:ext cx="2746375" cy="272415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dist="50800" dir="5400000" sx="95000" sy="95000" algn="t" rotWithShape="0">
              <a:srgbClr val="638AC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rPr>
              <a:t>完成数据库设计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华文中宋" panose="02010600040101010101" charset="-122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5"/>
            </p:custDataLst>
          </p:nvPr>
        </p:nvCxnSpPr>
        <p:spPr>
          <a:xfrm>
            <a:off x="5741035" y="3615495"/>
            <a:ext cx="2847975" cy="0"/>
          </a:xfrm>
          <a:prstGeom prst="line">
            <a:avLst/>
          </a:prstGeom>
          <a:noFill/>
          <a:ln w="28575" cap="flat" cmpd="sng" algn="ctr">
            <a:gradFill>
              <a:gsLst>
                <a:gs pos="0">
                  <a:srgbClr val="4874CB">
                    <a:lumMod val="5000"/>
                    <a:lumOff val="95000"/>
                  </a:srgbClr>
                </a:gs>
                <a:gs pos="83000">
                  <a:srgbClr val="4874CB">
                    <a:lumMod val="45000"/>
                    <a:lumOff val="55000"/>
                  </a:srgbClr>
                </a:gs>
                <a:gs pos="100000">
                  <a:srgbClr val="4874CB">
                    <a:lumMod val="30000"/>
                    <a:lumOff val="70000"/>
                  </a:srgbClr>
                </a:gs>
              </a:gsLst>
              <a:lin ang="5400000" scaled="1"/>
            </a:gradFill>
            <a:prstDash val="sysDot"/>
            <a:miter lim="800000"/>
          </a:ln>
          <a:effectLst/>
        </p:spPr>
      </p:cxnSp>
      <p:sp>
        <p:nvSpPr>
          <p:cNvPr id="43" name="文本框 42"/>
          <p:cNvSpPr txBox="1"/>
          <p:nvPr>
            <p:custDataLst>
              <p:tags r:id="rId6"/>
            </p:custDataLst>
          </p:nvPr>
        </p:nvSpPr>
        <p:spPr>
          <a:xfrm>
            <a:off x="6096635" y="3201670"/>
            <a:ext cx="149288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874CB"/>
                </a:solidFill>
                <a:latin typeface="华文中宋" panose="02010600040101010101" charset="-122"/>
                <a:ea typeface="华文中宋" panose="02010600040101010101" charset="-122"/>
                <a:cs typeface="Arial" panose="020B0604020202020204" pitchFamily="34" charset="0"/>
              </a:rPr>
              <a:t>朱绪康</a:t>
            </a:r>
            <a:endParaRPr lang="zh-CN" altLang="en-US" b="1" dirty="0">
              <a:solidFill>
                <a:srgbClr val="4874CB"/>
              </a:solidFill>
              <a:latin typeface="华文中宋" panose="02010600040101010101" charset="-122"/>
              <a:ea typeface="华文中宋" panose="02010600040101010101" charset="-122"/>
              <a:cs typeface="Arial" panose="020B0604020202020204" pitchFamily="34" charset="0"/>
            </a:endParaRPr>
          </a:p>
        </p:txBody>
      </p:sp>
      <p:pic>
        <p:nvPicPr>
          <p:cNvPr id="44" name="图片 43" descr="头像-男六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50" y="3181230"/>
            <a:ext cx="1440000" cy="1439545"/>
          </a:xfrm>
          <a:prstGeom prst="rect">
            <a:avLst/>
          </a:prstGeom>
        </p:spPr>
      </p:pic>
      <p:sp>
        <p:nvSpPr>
          <p:cNvPr id="49" name="六边形 75"/>
          <p:cNvSpPr/>
          <p:nvPr/>
        </p:nvSpPr>
        <p:spPr>
          <a:xfrm>
            <a:off x="6049595" y="3699510"/>
            <a:ext cx="2746375" cy="272415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dist="50800" dir="5400000" sx="95000" sy="95000" algn="t" rotWithShape="0">
              <a:srgbClr val="638AC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uLnTx/>
                <a:uFillTx/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rPr>
              <a:t>负责后端接口实现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uLnTx/>
              <a:uFillTx/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华文中宋" panose="02010600040101010101" charset="-122"/>
            </a:endParaRPr>
          </a:p>
        </p:txBody>
      </p:sp>
      <p:sp>
        <p:nvSpPr>
          <p:cNvPr id="50" name="六边形 75"/>
          <p:cNvSpPr/>
          <p:nvPr/>
        </p:nvSpPr>
        <p:spPr>
          <a:xfrm>
            <a:off x="6049595" y="4016375"/>
            <a:ext cx="2746375" cy="272415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  <a:miter lim="800000"/>
          </a:ln>
          <a:effectLst>
            <a:outerShdw dist="50800" dir="5400000" sx="95000" sy="95000" algn="t" rotWithShape="0">
              <a:srgbClr val="638ACF">
                <a:alpha val="4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6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ysClr val="windowText" lastClr="00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华文中宋" panose="02010600040101010101" charset="-122"/>
              </a:rPr>
              <a:t>负责部署到服务器</a:t>
            </a:r>
            <a:endParaRPr lang="zh-CN" altLang="en-US" sz="1400" dirty="0">
              <a:solidFill>
                <a:sysClr val="windowText" lastClr="000000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华文中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020895" y="669541"/>
            <a:ext cx="10902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UI Prototype Design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二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界面原型设计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0" y="972185"/>
            <a:ext cx="6130290" cy="3618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15" y="895350"/>
            <a:ext cx="4138295" cy="392239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047750"/>
            <a:ext cx="7246620" cy="314071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" y="1123950"/>
            <a:ext cx="8147050" cy="32588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800" y="852805"/>
            <a:ext cx="6437630" cy="41783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rcRect l="2118"/>
          <a:stretch>
            <a:fillRect/>
          </a:stretch>
        </p:blipFill>
        <p:spPr>
          <a:xfrm>
            <a:off x="1066800" y="1123950"/>
            <a:ext cx="6983095" cy="334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System Architecture Design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三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系统架构设计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 descr="image-202403201916539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835" y="852805"/>
            <a:ext cx="5033010" cy="4104640"/>
          </a:xfrm>
          <a:prstGeom prst="rect">
            <a:avLst/>
          </a:prstGeom>
        </p:spPr>
      </p:pic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229235" y="1673860"/>
          <a:ext cx="3543300" cy="2007870"/>
        </p:xfrm>
        <a:graphic>
          <a:graphicData uri="http://schemas.openxmlformats.org/drawingml/2006/table">
            <a:tbl>
              <a:tblPr firstRow="1" bandRow="1">
                <a:effectLst/>
                <a:tableStyleId>{5940675A-B579-460E-94D1-54222C63F5DA}</a:tableStyleId>
              </a:tblPr>
              <a:tblGrid>
                <a:gridCol w="1235710"/>
                <a:gridCol w="2307590"/>
              </a:tblGrid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ysClr val="window" lastClr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</a:t>
                      </a:r>
                      <a:endParaRPr lang="zh-CN" altLang="en-US" sz="1600" b="1">
                        <a:solidFill>
                          <a:sysClr val="window" lastClr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6096E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>
                          <a:solidFill>
                            <a:sysClr val="window" lastClr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技术栈</a:t>
                      </a:r>
                      <a:endParaRPr lang="zh-CN" altLang="en-US" sz="1600" b="1">
                        <a:solidFill>
                          <a:sysClr val="window" lastClr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solidFill>
                      <a:srgbClr val="6096E6"/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前端</a:t>
                      </a:r>
                      <a:endParaRPr lang="zh-CN" altLang="en-US" sz="120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6096E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Android</a:t>
                      </a:r>
                      <a:endParaRPr lang="en-US" altLang="zh-CN" sz="120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6096E6">
                        <a:tint val="40000"/>
                      </a:srgbClr>
                    </a:solidFill>
                  </a:tcPr>
                </a:tc>
              </a:tr>
              <a:tr h="35179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后端</a:t>
                      </a:r>
                      <a:endParaRPr lang="zh-CN" altLang="en-US" sz="120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6096E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Java SpringBoot</a:t>
                      </a:r>
                      <a:endParaRPr lang="zh-CN" altLang="en-US" sz="120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6096E6">
                        <a:tint val="20000"/>
                      </a:srgbClr>
                    </a:solidFill>
                  </a:tcPr>
                </a:tc>
              </a:tr>
              <a:tr h="3524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  <a:sym typeface="微软雅黑" panose="020B0503020204020204" pitchFamily="34" charset="-122"/>
                        </a:rPr>
                        <a:t>数据库 </a:t>
                      </a:r>
                      <a:endParaRPr lang="zh-CN" altLang="en-US" sz="120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6096E6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MySQL</a:t>
                      </a:r>
                      <a:endParaRPr lang="zh-CN" altLang="en-US" sz="120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6096E6">
                        <a:tint val="40000"/>
                      </a:srgbClr>
                    </a:solidFill>
                  </a:tcPr>
                </a:tc>
              </a:tr>
              <a:tr h="6159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数据库缓存</a:t>
                      </a:r>
                      <a:endParaRPr lang="zh-CN" altLang="en-US" sz="120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6096E6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Redis </a:t>
                      </a:r>
                      <a:endParaRPr lang="zh-CN" altLang="en-US" sz="120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solidFill>
                      <a:srgbClr val="6096E6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API Design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四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.API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设计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167" y="1047750"/>
            <a:ext cx="4329858" cy="3250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098662"/>
            <a:ext cx="4191000" cy="17843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Database Design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五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数据库设计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数据库ER图"/>
          <p:cNvPicPr>
            <a:picLocks noChangeAspect="1"/>
          </p:cNvPicPr>
          <p:nvPr/>
        </p:nvPicPr>
        <p:blipFill>
          <a:blip r:embed="rId1"/>
          <a:srcRect b="11812"/>
          <a:stretch>
            <a:fillRect/>
          </a:stretch>
        </p:blipFill>
        <p:spPr>
          <a:xfrm>
            <a:off x="610235" y="895350"/>
            <a:ext cx="8080375" cy="419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Database Design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五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数据库设计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352550"/>
            <a:ext cx="2331720" cy="23164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352550"/>
            <a:ext cx="2331720" cy="2316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352550"/>
            <a:ext cx="2331720" cy="2316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352550"/>
            <a:ext cx="2331720" cy="2316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0" y="1352550"/>
            <a:ext cx="2331720" cy="23164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1352550"/>
            <a:ext cx="2331720" cy="23164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1352550"/>
            <a:ext cx="2331720" cy="23164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1352550"/>
            <a:ext cx="2331720" cy="2316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4920" y="1352550"/>
            <a:ext cx="2331720" cy="2316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3963670" y="669290"/>
            <a:ext cx="1216660" cy="183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00" dirty="0">
                <a:solidFill>
                  <a:srgbClr val="2F414B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Function implementation</a:t>
            </a:r>
            <a:endParaRPr lang="en-US" altLang="zh-CN" sz="600" dirty="0">
              <a:solidFill>
                <a:srgbClr val="2F414B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156516" y="238441"/>
            <a:ext cx="2819018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gradFill>
                  <a:gsLst>
                    <a:gs pos="0">
                      <a:srgbClr val="08AEEA"/>
                    </a:gs>
                    <a:gs pos="100000">
                      <a:srgbClr val="2AF598"/>
                    </a:gs>
                  </a:gsLst>
                  <a:lin ang="27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六</a:t>
            </a:r>
            <a:r>
              <a:rPr lang="en-US" altLang="zh-CN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.</a:t>
            </a:r>
            <a:r>
              <a:rPr lang="zh-CN" altLang="en-US" sz="2400" b="1" dirty="0">
                <a:solidFill>
                  <a:srgbClr val="2F414B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功能实现</a:t>
            </a:r>
            <a:endParaRPr lang="zh-CN" altLang="en-US" sz="2400" b="1" dirty="0">
              <a:solidFill>
                <a:srgbClr val="2F414B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08043" y="480388"/>
            <a:ext cx="4549341" cy="0"/>
            <a:chOff x="4615664" y="960506"/>
            <a:chExt cx="9102718" cy="0"/>
          </a:xfrm>
        </p:grpSpPr>
        <p:cxnSp>
          <p:nvCxnSpPr>
            <p:cNvPr id="26" name="321"/>
            <p:cNvCxnSpPr/>
            <p:nvPr/>
          </p:nvCxnSpPr>
          <p:spPr bwMode="auto">
            <a:xfrm flipH="1">
              <a:off x="4615664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3 22"/>
            <p:cNvCxnSpPr/>
            <p:nvPr/>
          </p:nvCxnSpPr>
          <p:spPr bwMode="auto">
            <a:xfrm flipH="1">
              <a:off x="12403703" y="960506"/>
              <a:ext cx="1314679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-21474826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276350"/>
            <a:ext cx="3996690" cy="2965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4692015" y="1177925"/>
            <a:ext cx="1775460" cy="3162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0" y="1177925"/>
            <a:ext cx="1775460" cy="31546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gallery dir="l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COMMONDATA" val="eyJjb3VudCI6MTMsImhkaWQiOiJkMDExMjJkZDQ2YmZjM2YyOGExZDFjMzY2ZmQ0NTYyYSIsInVzZXJDb3VudCI6MTN9"/>
  <p:tag name="commondata" val="eyJjb3VudCI6MTQsImhkaWQiOiJkMDExMjJkZDQ2YmZjM2YyOGExZDFjMzY2ZmQ0NTYyYSIsInVzZXJDb3VudCI6MTR9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ABLE_ENDDRAG_ORIGIN_RECT" val="279*157"/>
  <p:tag name="TABLE_ENDDRAG_RECT" val="18*131*279*157"/>
</p:tagLst>
</file>

<file path=ppt/tags/tag6.xml><?xml version="1.0" encoding="utf-8"?>
<p:tagLst xmlns:p="http://schemas.openxmlformats.org/presentationml/2006/main">
  <p:tag name="KSO_WM_DIAGRAM_VIRTUALLY_FRAME" val="{&quot;height&quot;:129.3265354330709,&quot;left&quot;:57.73267716535433,&quot;top&quot;:143.6073228346457,&quot;width&quot;:560.2674015748031}"/>
</p:tagLst>
</file>

<file path=ppt/tags/tag7.xml><?xml version="1.0" encoding="utf-8"?>
<p:tagLst xmlns:p="http://schemas.openxmlformats.org/presentationml/2006/main">
  <p:tag name="KSO_WM_UNIT_PLACING_PICTURE_USER_VIEWPORT" val="{&quot;height&quot;:1920,&quot;width&quot;:6780}"/>
</p:tagLst>
</file>

<file path=ppt/tags/tag8.xml><?xml version="1.0" encoding="utf-8"?>
<p:tagLst xmlns:p="http://schemas.openxmlformats.org/presentationml/2006/main">
  <p:tag name="KSO_WM_UNIT_PLACING_PICTURE_USER_VIEWPORT" val="{&quot;height&quot;:3106,&quot;width&quot;:3044}"/>
</p:tagLst>
</file>

<file path=ppt/tags/tag9.xml><?xml version="1.0" encoding="utf-8"?>
<p:tagLst xmlns:p="http://schemas.openxmlformats.org/presentationml/2006/main">
  <p:tag name="KSO_WM_DIAGRAM_VIRTUALLY_FRAME" val="{&quot;height&quot;:129.3265354330709,&quot;left&quot;:57.73267716535433,&quot;top&quot;:143.6073228346457,&quot;width&quot;:560.2674015748031}"/>
</p:tagLst>
</file>

<file path=ppt/theme/theme1.xml><?xml version="1.0" encoding="utf-8"?>
<a:theme xmlns:a="http://schemas.openxmlformats.org/drawingml/2006/main" name="2_微软雅黑">
  <a:themeElements>
    <a:clrScheme name="1_微软雅黑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63E55"/>
      </a:accent1>
      <a:accent2>
        <a:srgbClr val="34457A"/>
      </a:accent2>
      <a:accent3>
        <a:srgbClr val="FFFFFF"/>
      </a:accent3>
      <a:accent4>
        <a:srgbClr val="000000"/>
      </a:accent4>
      <a:accent5>
        <a:srgbClr val="DFAFB4"/>
      </a:accent5>
      <a:accent6>
        <a:srgbClr val="2E3E6E"/>
      </a:accent6>
      <a:hlink>
        <a:srgbClr val="0563C1"/>
      </a:hlink>
      <a:folHlink>
        <a:srgbClr val="954F72"/>
      </a:folHlink>
    </a:clrScheme>
    <a:fontScheme name="w02yq0on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anose="020B0502040204020203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微软雅黑 Light" panose="020B0502040204020203" pitchFamily="2" charset="-122"/>
          </a:defRPr>
        </a:defPPr>
      </a:lstStyle>
    </a:lnDef>
  </a:objectDefaults>
  <a:extraClrSchemeLst>
    <a:extraClrScheme>
      <a:clrScheme name="1_微软雅黑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C63E55"/>
        </a:accent1>
        <a:accent2>
          <a:srgbClr val="34457A"/>
        </a:accent2>
        <a:accent3>
          <a:srgbClr val="FFFFFF"/>
        </a:accent3>
        <a:accent4>
          <a:srgbClr val="000000"/>
        </a:accent4>
        <a:accent5>
          <a:srgbClr val="DFAFB4"/>
        </a:accent5>
        <a:accent6>
          <a:srgbClr val="2E3E6E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1116</Words>
  <Application>WPS 演示</Application>
  <PresentationFormat>全屏显示(16:9)</PresentationFormat>
  <Paragraphs>141</Paragraphs>
  <Slides>19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微软雅黑 Light</vt:lpstr>
      <vt:lpstr>微软雅黑</vt:lpstr>
      <vt:lpstr>Arial</vt:lpstr>
      <vt:lpstr>Poppins SemiBold</vt:lpstr>
      <vt:lpstr>Verdana</vt:lpstr>
      <vt:lpstr>Poppins</vt:lpstr>
      <vt:lpstr>Simply City Light</vt:lpstr>
      <vt:lpstr>SimSun-ExtB</vt:lpstr>
      <vt:lpstr>华文中宋</vt:lpstr>
      <vt:lpstr>Arial Unicode MS</vt:lpstr>
      <vt:lpstr>-apple-system</vt:lpstr>
      <vt:lpstr>Segoe Print</vt:lpstr>
      <vt:lpstr>Yu Gothic UI Light</vt:lpstr>
      <vt:lpstr>2_微软雅黑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llllllllf</cp:lastModifiedBy>
  <cp:revision>195</cp:revision>
  <dcterms:created xsi:type="dcterms:W3CDTF">2014-11-26T04:04:00Z</dcterms:created>
  <dcterms:modified xsi:type="dcterms:W3CDTF">2024-06-22T10:46:44Z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2052-12.1.0.17133</vt:lpwstr>
  </property>
  <property fmtid="{D5CDD505-2E9C-101B-9397-08002B2CF9AE}" pid="3" name="KSOTemplateUUID">
    <vt:lpwstr>v1.0_mb_NnZk05B1FVXgqBYsPmfevw==</vt:lpwstr>
  </property>
  <property fmtid="{D5CDD505-2E9C-101B-9397-08002B2CF9AE}" pid="4" name="ICV">
    <vt:lpwstr>2A1B028208CD4F5AAF00BEDC94A19125_11</vt:lpwstr>
  </property>
</Properties>
</file>